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4" name="Shape 54"/>
        <p:cNvGrpSpPr/>
        <p:nvPr/>
      </p:nvGrpSpPr>
      <p:grpSpPr>
        <a:xfrm>
          <a:off x="0" y="0"/>
          <a:ext cx="0" cy="0"/>
          <a:chOff x="0" y="0"/>
          <a:chExt cx="0" cy="0"/>
        </a:xfrm>
      </p:grpSpPr>
      <p:sp>
        <p:nvSpPr>
          <p:cNvPr id="55" name="Shape 55"/>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56" name="Shape 56"/>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57" name="Shape 5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8" name="Shape 58"/>
        <p:cNvGrpSpPr/>
        <p:nvPr/>
      </p:nvGrpSpPr>
      <p:grpSpPr>
        <a:xfrm>
          <a:off x="0" y="0"/>
          <a:ext cx="0" cy="0"/>
          <a:chOff x="0" y="0"/>
          <a:chExt cx="0" cy="0"/>
        </a:xfrm>
      </p:grpSpPr>
      <p:sp>
        <p:nvSpPr>
          <p:cNvPr id="59" name="Shape 59"/>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60" name="Shape 6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61" name="Shape 61"/>
        <p:cNvGrpSpPr/>
        <p:nvPr/>
      </p:nvGrpSpPr>
      <p:grpSpPr>
        <a:xfrm>
          <a:off x="0" y="0"/>
          <a:ext cx="0" cy="0"/>
          <a:chOff x="0" y="0"/>
          <a:chExt cx="0" cy="0"/>
        </a:xfrm>
      </p:grpSpPr>
      <p:sp>
        <p:nvSpPr>
          <p:cNvPr id="62" name="Shape 62"/>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3" name="Shape 63"/>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4" name="Shape 6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7" name="Shape 67"/>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68" name="Shape 68"/>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69" name="Shape 6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2" name="Shape 7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73" name="Shape 73"/>
        <p:cNvGrpSpPr/>
        <p:nvPr/>
      </p:nvGrpSpPr>
      <p:grpSpPr>
        <a:xfrm>
          <a:off x="0" y="0"/>
          <a:ext cx="0" cy="0"/>
          <a:chOff x="0" y="0"/>
          <a:chExt cx="0" cy="0"/>
        </a:xfrm>
      </p:grpSpPr>
      <p:sp>
        <p:nvSpPr>
          <p:cNvPr id="74" name="Shape 74"/>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75" name="Shape 75"/>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76" name="Shape 76"/>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77" name="Shape 77"/>
        <p:cNvGrpSpPr/>
        <p:nvPr/>
      </p:nvGrpSpPr>
      <p:grpSpPr>
        <a:xfrm>
          <a:off x="0" y="0"/>
          <a:ext cx="0" cy="0"/>
          <a:chOff x="0" y="0"/>
          <a:chExt cx="0" cy="0"/>
        </a:xfrm>
      </p:grpSpPr>
      <p:sp>
        <p:nvSpPr>
          <p:cNvPr id="78" name="Shape 78"/>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79" name="Shape 7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80" name="Shape 80"/>
        <p:cNvGrpSpPr/>
        <p:nvPr/>
      </p:nvGrpSpPr>
      <p:grpSpPr>
        <a:xfrm>
          <a:off x="0" y="0"/>
          <a:ext cx="0" cy="0"/>
          <a:chOff x="0" y="0"/>
          <a:chExt cx="0" cy="0"/>
        </a:xfrm>
      </p:grpSpPr>
      <p:sp>
        <p:nvSpPr>
          <p:cNvPr id="81" name="Shape 81"/>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82" name="Shape 82"/>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83" name="Shape 83"/>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84" name="Shape 84"/>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5" name="Shape 8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86" name="Shape 86"/>
        <p:cNvGrpSpPr/>
        <p:nvPr/>
      </p:nvGrpSpPr>
      <p:grpSpPr>
        <a:xfrm>
          <a:off x="0" y="0"/>
          <a:ext cx="0" cy="0"/>
          <a:chOff x="0" y="0"/>
          <a:chExt cx="0" cy="0"/>
        </a:xfrm>
      </p:grpSpPr>
      <p:sp>
        <p:nvSpPr>
          <p:cNvPr id="87" name="Shape 8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88" name="Shape 8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89" name="Shape 89"/>
        <p:cNvGrpSpPr/>
        <p:nvPr/>
      </p:nvGrpSpPr>
      <p:grpSpPr>
        <a:xfrm>
          <a:off x="0" y="0"/>
          <a:ext cx="0" cy="0"/>
          <a:chOff x="0" y="0"/>
          <a:chExt cx="0" cy="0"/>
        </a:xfrm>
      </p:grpSpPr>
      <p:sp>
        <p:nvSpPr>
          <p:cNvPr id="90" name="Shape 90"/>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91" name="Shape 91"/>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92" name="Shape 9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93" name="Shape 93"/>
        <p:cNvGrpSpPr/>
        <p:nvPr/>
      </p:nvGrpSpPr>
      <p:grpSpPr>
        <a:xfrm>
          <a:off x="0" y="0"/>
          <a:ext cx="0" cy="0"/>
          <a:chOff x="0" y="0"/>
          <a:chExt cx="0" cy="0"/>
        </a:xfrm>
      </p:grpSpPr>
      <p:sp>
        <p:nvSpPr>
          <p:cNvPr id="94" name="Shape 9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 name="Shape 50"/>
        <p:cNvGrpSpPr/>
        <p:nvPr/>
      </p:nvGrpSpPr>
      <p:grpSpPr>
        <a:xfrm>
          <a:off x="0" y="0"/>
          <a:ext cx="0" cy="0"/>
          <a:chOff x="0" y="0"/>
          <a:chExt cx="0" cy="0"/>
        </a:xfrm>
      </p:grpSpPr>
      <p:sp>
        <p:nvSpPr>
          <p:cNvPr id="51" name="Shape 51"/>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52" name="Shape 52"/>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53" name="Shape 53"/>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0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 Id="rId3" Type="http://schemas.openxmlformats.org/officeDocument/2006/relationships/hyperlink" Target="http://youtube.com/v/1PM6YyOqjfs" TargetMode="External"/><Relationship Id="rId4" Type="http://schemas.openxmlformats.org/officeDocument/2006/relationships/image" Target="../media/image0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ctrTitle"/>
          </p:nvPr>
        </p:nvSpPr>
        <p:spPr>
          <a:xfrm>
            <a:off x="612562" y="1110750"/>
            <a:ext cx="3903000" cy="792600"/>
          </a:xfrm>
          <a:prstGeom prst="rect">
            <a:avLst/>
          </a:prstGeom>
        </p:spPr>
        <p:txBody>
          <a:bodyPr anchorCtr="0" anchor="b" bIns="91425" lIns="91425" rIns="91425" tIns="91425">
            <a:noAutofit/>
          </a:bodyPr>
          <a:lstStyle/>
          <a:p>
            <a:pPr lvl="0">
              <a:spcBef>
                <a:spcPts val="0"/>
              </a:spcBef>
              <a:buNone/>
            </a:pPr>
            <a:r>
              <a:rPr lang="en" sz="4800">
                <a:solidFill>
                  <a:srgbClr val="999999"/>
                </a:solidFill>
                <a:latin typeface="Calibri"/>
                <a:ea typeface="Calibri"/>
                <a:cs typeface="Calibri"/>
                <a:sym typeface="Calibri"/>
              </a:rPr>
              <a:t>Thanksgiving</a:t>
            </a:r>
          </a:p>
        </p:txBody>
      </p:sp>
      <p:sp>
        <p:nvSpPr>
          <p:cNvPr id="100" name="Shape 100"/>
          <p:cNvSpPr txBox="1"/>
          <p:nvPr>
            <p:ph idx="1" type="subTitle"/>
          </p:nvPr>
        </p:nvSpPr>
        <p:spPr>
          <a:xfrm>
            <a:off x="4851925" y="1903350"/>
            <a:ext cx="4155300" cy="1336800"/>
          </a:xfrm>
          <a:prstGeom prst="rect">
            <a:avLst/>
          </a:prstGeom>
        </p:spPr>
        <p:txBody>
          <a:bodyPr anchorCtr="0" anchor="t" bIns="91425" lIns="91425" rIns="91425" tIns="91425">
            <a:noAutofit/>
          </a:bodyPr>
          <a:lstStyle/>
          <a:p>
            <a:pPr lvl="0">
              <a:spcBef>
                <a:spcPts val="0"/>
              </a:spcBef>
              <a:buNone/>
            </a:pPr>
            <a:r>
              <a:rPr i="1" lang="en" sz="2400"/>
              <a:t>Day of the event: Thursday</a:t>
            </a:r>
          </a:p>
          <a:p>
            <a:pPr lvl="0">
              <a:spcBef>
                <a:spcPts val="0"/>
              </a:spcBef>
              <a:buNone/>
            </a:pPr>
            <a:r>
              <a:rPr i="1" lang="en" sz="2400"/>
              <a:t>November 24th, 2016</a:t>
            </a:r>
          </a:p>
          <a:p>
            <a:pPr lvl="0">
              <a:spcBef>
                <a:spcPts val="0"/>
              </a:spcBef>
              <a:buNone/>
            </a:pPr>
            <a:r>
              <a:rPr i="1" lang="en" sz="2400"/>
              <a:t>12:00 - 2:00 p.m.</a:t>
            </a:r>
          </a:p>
        </p:txBody>
      </p:sp>
      <p:pic>
        <p:nvPicPr>
          <p:cNvPr id="101" name="Shape 101"/>
          <p:cNvPicPr preferRelativeResize="0"/>
          <p:nvPr/>
        </p:nvPicPr>
        <p:blipFill>
          <a:blip r:embed="rId3">
            <a:alphaModFix/>
          </a:blip>
          <a:stretch>
            <a:fillRect/>
          </a:stretch>
        </p:blipFill>
        <p:spPr>
          <a:xfrm>
            <a:off x="1104300" y="1903350"/>
            <a:ext cx="2919525" cy="17484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Targeted Audience</a:t>
            </a:r>
          </a:p>
        </p:txBody>
      </p:sp>
      <p:sp>
        <p:nvSpPr>
          <p:cNvPr id="107" name="Shape 107"/>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81000" lvl="0" marL="457200" rtl="0">
              <a:lnSpc>
                <a:spcPct val="150000"/>
              </a:lnSpc>
              <a:spcBef>
                <a:spcPts val="0"/>
              </a:spcBef>
              <a:buSzPct val="100000"/>
              <a:buChar char="-"/>
            </a:pPr>
            <a:r>
              <a:rPr lang="en" sz="2400"/>
              <a:t>The Community of Lindsay</a:t>
            </a:r>
          </a:p>
          <a:p>
            <a:pPr indent="-381000" lvl="0" marL="457200" rtl="0">
              <a:lnSpc>
                <a:spcPct val="150000"/>
              </a:lnSpc>
              <a:spcBef>
                <a:spcPts val="0"/>
              </a:spcBef>
              <a:buSzPct val="100000"/>
              <a:buChar char="-"/>
            </a:pPr>
            <a:r>
              <a:rPr lang="en" sz="2400"/>
              <a:t>Families in need</a:t>
            </a:r>
          </a:p>
          <a:p>
            <a:pPr indent="-355600" lvl="1" marL="914400" rtl="0">
              <a:lnSpc>
                <a:spcPct val="150000"/>
              </a:lnSpc>
              <a:spcBef>
                <a:spcPts val="0"/>
              </a:spcBef>
              <a:buSzPct val="100000"/>
              <a:buChar char="-"/>
            </a:pPr>
            <a:r>
              <a:rPr lang="en" sz="2000"/>
              <a:t>Especially those who are going through especially difficult times.</a:t>
            </a:r>
          </a:p>
          <a:p>
            <a:pPr indent="-355600" lvl="1" marL="914400" rtl="0">
              <a:lnSpc>
                <a:spcPct val="150000"/>
              </a:lnSpc>
              <a:spcBef>
                <a:spcPts val="0"/>
              </a:spcBef>
              <a:buSzPct val="100000"/>
              <a:buChar char="-"/>
            </a:pPr>
            <a:r>
              <a:rPr lang="en" sz="2000"/>
              <a:t>Holiday season can be very expensive.</a:t>
            </a:r>
          </a:p>
          <a:p>
            <a:pPr indent="-355600" lvl="1" marL="914400" rtl="0">
              <a:lnSpc>
                <a:spcPct val="150000"/>
              </a:lnSpc>
              <a:spcBef>
                <a:spcPts val="0"/>
              </a:spcBef>
              <a:buSzPct val="100000"/>
              <a:buChar char="-"/>
            </a:pPr>
            <a:r>
              <a:rPr lang="en" sz="2000"/>
              <a:t>People might be lonely and have no one to spend thanksgiving with.</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Marketing</a:t>
            </a:r>
          </a:p>
        </p:txBody>
      </p:sp>
      <p:sp>
        <p:nvSpPr>
          <p:cNvPr id="113" name="Shape 113"/>
          <p:cNvSpPr txBox="1"/>
          <p:nvPr>
            <p:ph idx="1" type="body"/>
          </p:nvPr>
        </p:nvSpPr>
        <p:spPr>
          <a:xfrm>
            <a:off x="311700" y="1152475"/>
            <a:ext cx="3680100" cy="3416400"/>
          </a:xfrm>
          <a:prstGeom prst="rect">
            <a:avLst/>
          </a:prstGeom>
        </p:spPr>
        <p:txBody>
          <a:bodyPr anchorCtr="0" anchor="t" bIns="91425" lIns="91425" rIns="91425" tIns="91425">
            <a:noAutofit/>
          </a:bodyPr>
          <a:lstStyle/>
          <a:p>
            <a:pPr indent="-381000" lvl="0" marL="457200" rtl="0">
              <a:spcBef>
                <a:spcPts val="0"/>
              </a:spcBef>
              <a:buSzPct val="100000"/>
              <a:buChar char="-"/>
            </a:pPr>
            <a:r>
              <a:rPr lang="en" sz="2400"/>
              <a:t>Commercial </a:t>
            </a:r>
          </a:p>
          <a:p>
            <a:pPr indent="-381000" lvl="1" marL="914400" rtl="0">
              <a:spcBef>
                <a:spcPts val="0"/>
              </a:spcBef>
              <a:buSzPct val="100000"/>
              <a:buChar char="-"/>
            </a:pPr>
            <a:r>
              <a:rPr lang="en" sz="2400"/>
              <a:t>(Duke TV, and via </a:t>
            </a:r>
            <a:br>
              <a:rPr lang="en" sz="2400"/>
            </a:br>
            <a:r>
              <a:rPr lang="en" sz="2400"/>
              <a:t>social media)</a:t>
            </a:r>
          </a:p>
          <a:p>
            <a:pPr indent="-381000" lvl="0" marL="457200" rtl="0">
              <a:spcBef>
                <a:spcPts val="0"/>
              </a:spcBef>
              <a:buSzPct val="100000"/>
              <a:buChar char="-"/>
            </a:pPr>
            <a:r>
              <a:rPr lang="en" sz="2400"/>
              <a:t>Flyers </a:t>
            </a:r>
          </a:p>
          <a:p>
            <a:pPr indent="-381000" lvl="1" marL="914400" rtl="0">
              <a:spcBef>
                <a:spcPts val="0"/>
              </a:spcBef>
              <a:buSzPct val="100000"/>
              <a:buChar char="-"/>
            </a:pPr>
            <a:r>
              <a:rPr lang="en" sz="2400"/>
              <a:t>Put them up at big </a:t>
            </a:r>
            <a:br>
              <a:rPr lang="en" sz="2400"/>
            </a:br>
            <a:r>
              <a:rPr lang="en" sz="2400"/>
              <a:t>Lindsay stores, </a:t>
            </a:r>
            <a:br>
              <a:rPr lang="en" sz="2400"/>
            </a:br>
            <a:r>
              <a:rPr lang="en" sz="2400"/>
              <a:t>and send some to elementary schools</a:t>
            </a:r>
          </a:p>
          <a:p>
            <a:pPr lvl="0">
              <a:spcBef>
                <a:spcPts val="0"/>
              </a:spcBef>
              <a:buNone/>
            </a:pPr>
            <a:r>
              <a:t/>
            </a:r>
            <a:endParaRPr sz="2400"/>
          </a:p>
        </p:txBody>
      </p:sp>
      <p:sp>
        <p:nvSpPr>
          <p:cNvPr descr="-- Created using PowToon -- Free sign up at http://www.powtoon.com/youtube/ -- Create animated videos and animated presentations for free.  PowToon is a free tool that allows you to develop cool animated clips and animated presentations for your website, office meeting, sales pitch, nonprofit fundraiser, product launch, video resume, or anything else you could use an animated explainer video. PowToon's animation templates help you create animated presentations and animated explainer videos from scratch.  Anyone can produce awesome animations quickly with PowToon, without the cost or hassle other professional animation services require." id="114" name="Shape 114" title="AVID Project">
            <a:hlinkClick r:id="rId3"/>
          </p:cNvPr>
          <p:cNvSpPr/>
          <p:nvPr/>
        </p:nvSpPr>
        <p:spPr>
          <a:xfrm>
            <a:off x="4260300" y="1146175"/>
            <a:ext cx="4572000" cy="3429000"/>
          </a:xfrm>
          <a:prstGeom prst="rect">
            <a:avLst/>
          </a:prstGeom>
          <a:blipFill>
            <a:blip r:embed="rId4">
              <a:alphaModFix/>
            </a:blip>
            <a:stretch>
              <a:fillRect/>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Action Plan</a:t>
            </a:r>
          </a:p>
        </p:txBody>
      </p:sp>
      <p:sp>
        <p:nvSpPr>
          <p:cNvPr id="120" name="Shape 120"/>
          <p:cNvSpPr txBox="1"/>
          <p:nvPr>
            <p:ph idx="1" type="body"/>
          </p:nvPr>
        </p:nvSpPr>
        <p:spPr>
          <a:xfrm>
            <a:off x="311700" y="1152475"/>
            <a:ext cx="8520600" cy="3416400"/>
          </a:xfrm>
          <a:prstGeom prst="rect">
            <a:avLst/>
          </a:prstGeom>
        </p:spPr>
        <p:txBody>
          <a:bodyPr anchorCtr="0" anchor="t" bIns="91425" lIns="91425" rIns="91425" tIns="91425">
            <a:noAutofit/>
          </a:bodyPr>
          <a:lstStyle/>
          <a:p>
            <a:pPr indent="-349250" lvl="0" marL="457200" rtl="0">
              <a:lnSpc>
                <a:spcPct val="150000"/>
              </a:lnSpc>
              <a:spcBef>
                <a:spcPts val="0"/>
              </a:spcBef>
              <a:buSzPct val="100000"/>
              <a:buAutoNum type="arabicPeriod"/>
            </a:pPr>
            <a:r>
              <a:rPr lang="en" sz="1900"/>
              <a:t>Present to AVID</a:t>
            </a:r>
          </a:p>
          <a:p>
            <a:pPr indent="-349250" lvl="0" marL="457200" rtl="0">
              <a:lnSpc>
                <a:spcPct val="150000"/>
              </a:lnSpc>
              <a:spcBef>
                <a:spcPts val="0"/>
              </a:spcBef>
              <a:buSzPct val="100000"/>
              <a:buAutoNum type="arabicPeriod"/>
            </a:pPr>
            <a:r>
              <a:rPr lang="en" sz="1900"/>
              <a:t>Assign members in group tasks</a:t>
            </a:r>
          </a:p>
          <a:p>
            <a:pPr indent="-349250" lvl="0" marL="457200" rtl="0">
              <a:lnSpc>
                <a:spcPct val="150000"/>
              </a:lnSpc>
              <a:spcBef>
                <a:spcPts val="0"/>
              </a:spcBef>
              <a:buSzPct val="100000"/>
              <a:buAutoNum type="arabicPeriod"/>
            </a:pPr>
            <a:r>
              <a:rPr lang="en" sz="1900"/>
              <a:t>Advertise around Lindsay</a:t>
            </a:r>
          </a:p>
          <a:p>
            <a:pPr indent="-349250" lvl="0" marL="457200" rtl="0">
              <a:lnSpc>
                <a:spcPct val="150000"/>
              </a:lnSpc>
              <a:spcBef>
                <a:spcPts val="0"/>
              </a:spcBef>
              <a:buSzPct val="100000"/>
              <a:buAutoNum type="arabicPeriod"/>
            </a:pPr>
            <a:r>
              <a:rPr lang="en" sz="1900"/>
              <a:t>Ask for volunteers to prepare and distribute food</a:t>
            </a:r>
          </a:p>
          <a:p>
            <a:pPr indent="-349250" lvl="0" marL="457200" rtl="0">
              <a:lnSpc>
                <a:spcPct val="150000"/>
              </a:lnSpc>
              <a:spcBef>
                <a:spcPts val="0"/>
              </a:spcBef>
              <a:buSzPct val="100000"/>
              <a:buAutoNum type="arabicPeriod"/>
            </a:pPr>
            <a:r>
              <a:rPr lang="en" sz="1900"/>
              <a:t>Collect food donations from among community</a:t>
            </a:r>
          </a:p>
          <a:p>
            <a:pPr indent="-349250" lvl="0" marL="457200" rtl="0">
              <a:lnSpc>
                <a:spcPct val="150000"/>
              </a:lnSpc>
              <a:spcBef>
                <a:spcPts val="0"/>
              </a:spcBef>
              <a:buSzPct val="100000"/>
              <a:buAutoNum type="arabicPeriod"/>
            </a:pPr>
            <a:r>
              <a:rPr lang="en" sz="1900"/>
              <a:t>Host from 12-2 PM on Thanksgiving day</a:t>
            </a:r>
          </a:p>
          <a:p>
            <a:pPr indent="-228600" lvl="1" marL="914400" rtl="0">
              <a:spcBef>
                <a:spcPts val="0"/>
              </a:spcBef>
              <a:buAutoNum type="alphaLcPeriod"/>
            </a:pPr>
            <a:r>
              <a:rPr lang="en"/>
              <a:t>Set up from 11:00 to 11:45</a:t>
            </a:r>
          </a:p>
          <a:p>
            <a:pPr indent="-228600" lvl="1" marL="914400" rtl="0">
              <a:spcBef>
                <a:spcPts val="0"/>
              </a:spcBef>
              <a:buAutoNum type="alphaLcPeriod"/>
            </a:pPr>
            <a:r>
              <a:rPr lang="en"/>
              <a:t>Clean up from 2:15 to 3:00</a:t>
            </a:r>
          </a:p>
          <a:p>
            <a:pPr lvl="0" rt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How we will know idea is helping</a:t>
            </a:r>
          </a:p>
        </p:txBody>
      </p:sp>
      <p:sp>
        <p:nvSpPr>
          <p:cNvPr id="126" name="Shape 12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lnSpc>
                <a:spcPct val="150000"/>
              </a:lnSpc>
              <a:spcBef>
                <a:spcPts val="0"/>
              </a:spcBef>
              <a:buNone/>
            </a:pPr>
            <a:r>
              <a:rPr lang="en" sz="2400"/>
              <a:t>Count number of people who attend the Thanksgiving Lunch and compare it to the actual amount of people living below the poverty line in Lindsay.</a:t>
            </a:r>
          </a:p>
          <a:p>
            <a:pPr lvl="0">
              <a:lnSpc>
                <a:spcPct val="150000"/>
              </a:lnSpc>
              <a:spcBef>
                <a:spcPts val="0"/>
              </a:spcBef>
              <a:buNone/>
            </a:pPr>
            <a:r>
              <a:rPr lang="en" sz="2400"/>
              <a:t>This would show us if the dinner had a good turnout and if we actually reached the audience we wanted to.</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Goal</a:t>
            </a:r>
          </a:p>
        </p:txBody>
      </p:sp>
      <p:sp>
        <p:nvSpPr>
          <p:cNvPr id="132" name="Shape 132"/>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lnSpc>
                <a:spcPct val="150000"/>
              </a:lnSpc>
              <a:spcBef>
                <a:spcPts val="0"/>
              </a:spcBef>
              <a:buNone/>
            </a:pPr>
            <a:r>
              <a:rPr lang="en" sz="2400"/>
              <a:t>Assures every person, regardless of socioeconomic status, has a warm thanksgiving meal.</a:t>
            </a:r>
          </a:p>
          <a:p>
            <a:pPr indent="-381000" lvl="0" marL="457200">
              <a:lnSpc>
                <a:spcPct val="150000"/>
              </a:lnSpc>
              <a:spcBef>
                <a:spcPts val="0"/>
              </a:spcBef>
              <a:buSzPct val="100000"/>
              <a:buChar char="-"/>
            </a:pPr>
            <a:r>
              <a:rPr lang="en" sz="2400"/>
              <a:t>Helps unite community</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What Inspired Us</a:t>
            </a:r>
          </a:p>
        </p:txBody>
      </p:sp>
      <p:sp>
        <p:nvSpPr>
          <p:cNvPr id="138" name="Shape 138"/>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lnSpc>
                <a:spcPct val="150000"/>
              </a:lnSpc>
              <a:spcBef>
                <a:spcPts val="0"/>
              </a:spcBef>
              <a:buNone/>
            </a:pPr>
            <a:r>
              <a:rPr lang="en" sz="2200"/>
              <a:t>We wanted to be part of bettering our community and we know there are families </a:t>
            </a:r>
            <a:r>
              <a:rPr lang="en" sz="2200"/>
              <a:t>who</a:t>
            </a:r>
            <a:r>
              <a:rPr lang="en" sz="2200"/>
              <a:t> are not able to have a thanksgiving meal, so what better way to help?</a:t>
            </a:r>
          </a:p>
          <a:p>
            <a:pPr indent="-368300" lvl="0" marL="457200" rtl="0">
              <a:lnSpc>
                <a:spcPct val="150000"/>
              </a:lnSpc>
              <a:spcBef>
                <a:spcPts val="0"/>
              </a:spcBef>
              <a:buSzPct val="100000"/>
              <a:buChar char="-"/>
            </a:pPr>
            <a:r>
              <a:rPr lang="en" sz="2200"/>
              <a:t>We want everyone to have something to be thankful for at thanksgiving</a:t>
            </a:r>
          </a:p>
          <a:p>
            <a:pPr indent="-368300" lvl="0" marL="457200">
              <a:lnSpc>
                <a:spcPct val="150000"/>
              </a:lnSpc>
              <a:spcBef>
                <a:spcPts val="0"/>
              </a:spcBef>
              <a:buSzPct val="100000"/>
              <a:buChar char="-"/>
            </a:pPr>
            <a:r>
              <a:rPr lang="en" sz="2200"/>
              <a:t>We want everyone to have someone to share a thanksgiving meal with</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